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313" r:id="rId4"/>
    <p:sldId id="316" r:id="rId5"/>
    <p:sldId id="261" r:id="rId6"/>
    <p:sldId id="260" r:id="rId7"/>
    <p:sldId id="262" r:id="rId8"/>
    <p:sldId id="263" r:id="rId9"/>
    <p:sldId id="314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315" r:id="rId37"/>
    <p:sldId id="290" r:id="rId38"/>
    <p:sldId id="291" r:id="rId39"/>
    <p:sldId id="295" r:id="rId40"/>
    <p:sldId id="296" r:id="rId41"/>
    <p:sldId id="293" r:id="rId42"/>
    <p:sldId id="294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7" r:id="rId53"/>
    <p:sldId id="308" r:id="rId54"/>
    <p:sldId id="309" r:id="rId55"/>
    <p:sldId id="310" r:id="rId56"/>
    <p:sldId id="311" r:id="rId57"/>
    <p:sldId id="312" r:id="rId58"/>
    <p:sldId id="30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CA9EC3-22EE-FD48-B618-26CE5C27DF24}">
          <p14:sldIdLst>
            <p14:sldId id="257"/>
            <p14:sldId id="258"/>
          </p14:sldIdLst>
        </p14:section>
        <p14:section name="cnn motivation" id="{76D62288-58E7-6443-9EE1-06CFA93FD578}">
          <p14:sldIdLst>
            <p14:sldId id="313"/>
            <p14:sldId id="316"/>
            <p14:sldId id="261"/>
            <p14:sldId id="260"/>
            <p14:sldId id="262"/>
            <p14:sldId id="263"/>
          </p14:sldIdLst>
        </p14:section>
        <p14:section name="how cnns work" id="{B9E7FE3C-9D54-7641-91A6-7719FBE0ABCB}">
          <p14:sldIdLst>
            <p14:sldId id="314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examples" id="{C21E1055-B0DD-F844-9EB5-775C764D0483}">
          <p14:sldIdLst>
            <p14:sldId id="315"/>
            <p14:sldId id="290"/>
            <p14:sldId id="291"/>
            <p14:sldId id="295"/>
            <p14:sldId id="296"/>
            <p14:sldId id="293"/>
            <p14:sldId id="294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C2BC-E58E-D748-4326-21DAC5199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07D68-ADAF-2AFF-5B3F-4900B1F65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539DA-7F3C-8C60-68FD-36C74CF8E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07085-2B97-4D6B-E473-D0ECDD9D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332E5-109B-5782-38BD-00DB5FAC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32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8E5B-F469-4218-3BB0-52D22977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9DFF3-2E1D-7966-121B-15243613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2D5E8-283F-2B63-7008-91F71A59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24FA1-C3B3-F9D2-F20C-CE3DC655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0412F-5B07-ECBE-845A-586D9C2B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1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D870B-AA7D-B751-5148-6999A1CFF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23243-D544-A82C-BD4D-421616988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3FAE4-5DE9-1645-FB98-3B80CD9A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D5565-15A2-1392-30F3-D02705A8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FA4F8-F9C9-13F5-028F-D68D2BA0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3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BC2C-5182-2C04-ECDF-A5CC5FB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06AD-EB38-4A9F-8ACF-0F90F1E0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A1C4D-A175-5118-DDE2-6477E884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B2D1E-C90A-6CD7-D073-376FB653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188FA-8016-DBBD-E5BD-FB794842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4650-70A2-BCBE-AAC7-EB58D87B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E283B-B40E-548D-0A93-BDE214771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A7FC6-DF35-F3F4-0B14-45378764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827FB-FEED-B5C3-C484-E2E7DB60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2698E-EBB6-FE07-DDA7-C7FFE27B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0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FA69-3D26-7909-D2B5-A4C2C575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93EE-E6CA-F77E-9438-98764C308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E3A-BE4C-88CF-3B22-E6E9D860B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B61AE-913E-4954-B5B3-DBA893D8E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003E1-D6AB-D32F-391F-330A9013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226F0-3121-CA9B-04C1-527ED0AB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4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20C43-D8F6-18C8-3054-4BB2FACC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AF863-AFDB-C0FE-1A39-A3C71AE11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5C77D-B7BD-71F3-07F8-ABCBFD859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F8CB41-CA52-3A8E-2F25-D30371201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AB108-9324-E5DB-9BBE-0B1B1449B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4CA146-4B9E-C3D9-0A78-CB8062B26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8E9FE-8B26-1CE8-69A6-6A955F0B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D11A01-70AA-23D8-1BEF-0F5DF198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2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4D2A-FD22-90E1-0966-13BF7F03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CDFA7-5799-D71A-DC37-A8E73632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7B091-9A45-BE8D-6EF0-01C7067C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468D1-0B06-329A-BE09-D6E54DEF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7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20098-7827-F4DF-BC5F-D0870F20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8980C-4AD0-F72E-301C-5CA3B72A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B2B9A-1F9A-CD98-AA54-5FD79943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94AD-F367-07F5-DAAF-3092F0C2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B5BC-B1B8-0F31-39B8-2C13913B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D82AA-F677-F3DF-010F-99A39C5E3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36AE7-F4EA-9380-2893-5CACF3E1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26D29-EAAA-5081-8B2E-8132630E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AA151-4FCA-4F36-0338-87BE0D70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2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24C-C970-AA8A-CDAD-1833BF11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22142F-DE70-6AAD-0D8B-ECA471B7C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6AC28-891E-60E6-E4C9-0D352A69A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B2D25-E1DC-8FBC-9D29-643EACF5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EF3C3-0ECA-BD73-4B4E-2A5BF29F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3DE28-AE1D-9232-F52F-22B7A981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72CDD-9C6B-8D08-0E9E-0E2BE5E9A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14704-A20B-313C-9549-85025A9D4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20B91-FF01-5F6B-B656-23122C223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2631ED-D61C-4B4B-A36D-BE68557C3DF3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6B8F-CCC9-9AB6-4FFE-3DAD903E2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67B4E-8544-CC58-5DCC-5EC088DE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C8DD3B-CD3E-C643-A042-7E04A2CD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5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DFDB-3BA3-5D8D-D0E7-1FD770E5EC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A693F-7C55-3147-D845-F7796ED992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BIO 4990/6990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March 6, 2024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Dr. Megan Smith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Mississippi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636527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7" name="Picture 6" descr="A close-up of a green grass field&#10;&#10;Description automatically generated">
            <a:extLst>
              <a:ext uri="{FF2B5EF4-FFF2-40B4-BE49-F238E27FC236}">
                <a16:creationId xmlns:a16="http://schemas.microsoft.com/office/drawing/2014/main" id="{5BC5D099-681A-D078-6E96-70C24E65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2" y="2172601"/>
            <a:ext cx="11479427" cy="32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4" y="1278245"/>
            <a:ext cx="8131604" cy="5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1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114" y="1278245"/>
            <a:ext cx="8131603" cy="5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12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114" y="1278245"/>
            <a:ext cx="8131603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5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114" y="1278245"/>
            <a:ext cx="8131603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2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114" y="1278245"/>
            <a:ext cx="8131603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7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114" y="1278245"/>
            <a:ext cx="8131603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7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114" y="1278245"/>
            <a:ext cx="8131603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114" y="1278245"/>
            <a:ext cx="8131603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47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114" y="1278245"/>
            <a:ext cx="8131603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2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103F9-A9F8-2584-13F0-D33062EB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E6C62-B984-326C-8049-B7E16025B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CNNs</a:t>
            </a:r>
          </a:p>
          <a:p>
            <a:r>
              <a:rPr lang="en-US" dirty="0"/>
              <a:t>How do CNNs work?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Population genetics</a:t>
            </a:r>
          </a:p>
          <a:p>
            <a:pPr lvl="1"/>
            <a:r>
              <a:rPr lang="en-US" dirty="0"/>
              <a:t>Phylogenetics</a:t>
            </a:r>
          </a:p>
          <a:p>
            <a:pPr lvl="1"/>
            <a:r>
              <a:rPr lang="en-US" dirty="0"/>
              <a:t>Species Identification</a:t>
            </a:r>
          </a:p>
          <a:p>
            <a:pPr lvl="1"/>
            <a:r>
              <a:rPr lang="en-US" dirty="0"/>
              <a:t>Tumor Detection and Identification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97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114" y="1278245"/>
            <a:ext cx="8131603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07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114" y="1278245"/>
            <a:ext cx="8131603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78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114" y="1278245"/>
            <a:ext cx="8131603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76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868" y="1278245"/>
            <a:ext cx="7642095" cy="5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66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868" y="1278245"/>
            <a:ext cx="7642095" cy="5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78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868" y="1278245"/>
            <a:ext cx="7642095" cy="5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75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868" y="1278245"/>
            <a:ext cx="7642095" cy="5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868" y="1278245"/>
            <a:ext cx="7642095" cy="5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89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868" y="1278245"/>
            <a:ext cx="7642095" cy="5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0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868" y="1278245"/>
            <a:ext cx="7642095" cy="5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4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103F9-A9F8-2584-13F0-D33062EB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E6C62-B984-326C-8049-B7E16025B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Motivation for CNNs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CNNs work?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Examples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Population genetics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Phylogenetics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Species Identification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Tumor Detection and Identification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6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868" y="1278245"/>
            <a:ext cx="7642095" cy="5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64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868" y="1278245"/>
            <a:ext cx="7642095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39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868" y="1278245"/>
            <a:ext cx="7642095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20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3F03-53AC-FE33-83A6-8EABE17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CNNs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C4DE-E709-1BDC-0D9D-9735D1DC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868" y="1278245"/>
            <a:ext cx="7642095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84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0E3E-E7BE-676B-7F9A-F1356C53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CNNs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5BCB-98B4-5F8B-173A-B96BCA68D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Input: Image</a:t>
            </a:r>
          </a:p>
          <a:p>
            <a:r>
              <a:rPr lang="en-US" dirty="0"/>
              <a:t>Apply Convolutional Filter (or filters!)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Overlay filter on input image.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dot product between weights and pixels.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bias term.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Populate feature map.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Slide filter, and repeat.</a:t>
            </a:r>
          </a:p>
          <a:p>
            <a:r>
              <a:rPr lang="en-US" dirty="0"/>
              <a:t>Activate Feature Map.</a:t>
            </a:r>
          </a:p>
          <a:p>
            <a:r>
              <a:rPr lang="en-US" dirty="0"/>
              <a:t>Perform Pooling.</a:t>
            </a:r>
          </a:p>
          <a:p>
            <a:r>
              <a:rPr lang="en-US" dirty="0"/>
              <a:t>Flatten into vector.</a:t>
            </a:r>
          </a:p>
          <a:p>
            <a:r>
              <a:rPr lang="en-US" dirty="0"/>
              <a:t>Feed into fully connected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1211141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0591-206B-30FB-239C-84FA11EE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CNNs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D20D6-A858-D524-0B91-1F85843B2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learnable parameters: </a:t>
            </a:r>
            <a:r>
              <a:rPr lang="en-US" dirty="0"/>
              <a:t>weights (for each cell of each convolutional filter) and biases (one per filter)</a:t>
            </a:r>
          </a:p>
          <a:p>
            <a:r>
              <a:rPr lang="en-US" b="1" dirty="0"/>
              <a:t>Hyperparameters</a:t>
            </a:r>
            <a:r>
              <a:rPr lang="en-US" dirty="0"/>
              <a:t>: the number of convolutional layers, the activation functions, the number of filters, the size of the filters, the stride size, the type of pooling, the FCNN hyperparameters!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2333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103F9-A9F8-2584-13F0-D33062EB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E6C62-B984-326C-8049-B7E16025B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Motivation for CNNs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CNNs work?</a:t>
            </a:r>
          </a:p>
          <a:p>
            <a:r>
              <a:rPr lang="en-US" b="1" dirty="0"/>
              <a:t>Examples</a:t>
            </a:r>
          </a:p>
          <a:p>
            <a:pPr lvl="1"/>
            <a:r>
              <a:rPr lang="en-US" b="1" dirty="0"/>
              <a:t>Population genetics</a:t>
            </a:r>
          </a:p>
          <a:p>
            <a:pPr lvl="1"/>
            <a:r>
              <a:rPr lang="en-US" b="1" dirty="0"/>
              <a:t>Phylogenetics</a:t>
            </a:r>
          </a:p>
          <a:p>
            <a:pPr lvl="1"/>
            <a:r>
              <a:rPr lang="en-US" b="1" dirty="0"/>
              <a:t>Species Identification</a:t>
            </a:r>
          </a:p>
          <a:p>
            <a:pPr lvl="1"/>
            <a:r>
              <a:rPr lang="en-US" b="1" dirty="0"/>
              <a:t>Tumor Detection and Identification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06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CE5C-432F-97F1-44F8-C51ABBAF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CNNs in population genetics?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5116-3399-5DC5-9D60-29A839A0A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26010"/>
            <a:ext cx="10515600" cy="1963309"/>
          </a:xfrm>
        </p:spPr>
        <p:txBody>
          <a:bodyPr/>
          <a:lstStyle/>
          <a:p>
            <a:r>
              <a:rPr lang="en-US" dirty="0"/>
              <a:t>We can treat alignments as images!</a:t>
            </a:r>
          </a:p>
          <a:p>
            <a:r>
              <a:rPr lang="en-US" dirty="0"/>
              <a:t>This allows us to avoid </a:t>
            </a:r>
            <a:r>
              <a:rPr lang="en-US" i="1" dirty="0"/>
              <a:t>a priori </a:t>
            </a:r>
            <a:r>
              <a:rPr lang="en-US" dirty="0"/>
              <a:t>summarization of our data using features.</a:t>
            </a:r>
          </a:p>
          <a:p>
            <a:r>
              <a:rPr lang="en-US" dirty="0"/>
              <a:t>Instead, our network learns the features directly.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33FA25-2A02-4814-15F6-0E69926A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19" y="1821291"/>
            <a:ext cx="10297873" cy="1597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959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249C-79E8-5153-5C7C-3AC6DEB1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CNNs in population genetics?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A0E9-BEB7-78B0-EA62-6F430B72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904" y="5377070"/>
            <a:ext cx="4976191" cy="6806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Figure 2 from Flagel et al., 2019</a:t>
            </a:r>
          </a:p>
        </p:txBody>
      </p:sp>
      <p:pic>
        <p:nvPicPr>
          <p:cNvPr id="5" name="Picture 4" descr="A bar code with numbers&#10;&#10;Description automatically generated with medium confidence">
            <a:extLst>
              <a:ext uri="{FF2B5EF4-FFF2-40B4-BE49-F238E27FC236}">
                <a16:creationId xmlns:a16="http://schemas.microsoft.com/office/drawing/2014/main" id="{F05B3975-67AD-9A27-DC89-F6839D4F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5" y="1694824"/>
            <a:ext cx="11194405" cy="34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5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249C-79E8-5153-5C7C-3AC6DEB1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CNNs in population genetics?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FF8C0-D60F-D369-5DFA-5C3ECC0B7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</a:t>
            </a:r>
            <a:r>
              <a:rPr lang="en-US" dirty="0">
                <a:sym typeface="Wingdings" pitchFamily="2" charset="2"/>
              </a:rPr>
              <a:t> (because alignments aren’t images!)</a:t>
            </a:r>
          </a:p>
          <a:p>
            <a:endParaRPr lang="en-US" dirty="0">
              <a:sym typeface="Wingdings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Images input into a CNN generally need to be of the same size, but in reality different datasets have different numbers of sites and different numbers of individuals.</a:t>
            </a:r>
          </a:p>
          <a:p>
            <a:pPr marL="914400" lvl="2" indent="0">
              <a:buNone/>
            </a:pPr>
            <a:endParaRPr lang="en-US" dirty="0">
              <a:sym typeface="Wingdings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The order of rows in an alignment shouldn’t matter, but CNNs are not invariant to permutations of rows.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5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D61B-9F47-F230-2019-5C40D4B0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52616"/>
          </a:xfrm>
        </p:spPr>
        <p:txBody>
          <a:bodyPr/>
          <a:lstStyle/>
          <a:p>
            <a:r>
              <a:rPr lang="en-US" dirty="0"/>
              <a:t>What if I want to classify images?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62086-F66C-AC3C-EE70-F369A839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5272" y="852617"/>
            <a:ext cx="9778125" cy="57779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24ED3-162A-A470-2900-AC1C5039A5F2}"/>
              </a:ext>
            </a:extLst>
          </p:cNvPr>
          <p:cNvSpPr/>
          <p:nvPr/>
        </p:nvSpPr>
        <p:spPr>
          <a:xfrm flipH="1" flipV="1">
            <a:off x="7921487" y="5108714"/>
            <a:ext cx="1838739" cy="735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47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249C-79E8-5153-5C7C-3AC6DEB1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CNNs in population genetics?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FF8C0-D60F-D369-5DFA-5C3ECC0B7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Challenges</a:t>
            </a:r>
            <a:r>
              <a:rPr lang="en-US" dirty="0">
                <a:sym typeface="Wingdings" pitchFamily="2" charset="2"/>
              </a:rPr>
              <a:t> (because alignments aren’t images!)</a:t>
            </a:r>
          </a:p>
          <a:p>
            <a:endParaRPr lang="en-US" dirty="0">
              <a:sym typeface="Wingdings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Images input into a CNN generally need to be of the same size, but in reality different datasets have different numbers of sites and different numbers of individuals.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Solution (Flagel): padding with zeros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	Solution (later): create special network architectures</a:t>
            </a:r>
            <a:endParaRPr lang="en-US" dirty="0">
              <a:sym typeface="Wingdings" pitchFamily="2" charset="2"/>
            </a:endParaRPr>
          </a:p>
          <a:p>
            <a:pPr marL="914400" lvl="2" indent="0">
              <a:buNone/>
            </a:pPr>
            <a:endParaRPr lang="en-US" dirty="0">
              <a:sym typeface="Wingdings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The order of rows in an alignment shouldn’t matter, but CNNs are not invariant to permutations of rows.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Solution (Flagel): sort by similarity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	Solution (later): create special network architectures</a:t>
            </a:r>
            <a:endParaRPr lang="en-US" dirty="0">
              <a:sym typeface="Wingdings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226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6808-653E-B12B-19CE-FF2AB186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Flagel et al.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EC44-BDF0-5050-7FCD-6D9E71DB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071"/>
          </a:xfrm>
        </p:spPr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to predict the mutation rate</a:t>
            </a:r>
            <a:endParaRPr lang="en-US" b="1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617D438-D27E-671D-9B5A-5EF1AC4C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2739"/>
            <a:ext cx="10345566" cy="38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3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6808-653E-B12B-19CE-FF2AB186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Flagel et al.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EC44-BDF0-5050-7FCD-6D9E71DB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071"/>
          </a:xfrm>
        </p:spPr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to predict the mutation rate</a:t>
            </a:r>
            <a:endParaRPr lang="en-US" b="1" dirty="0"/>
          </a:p>
        </p:txBody>
      </p:sp>
      <p:pic>
        <p:nvPicPr>
          <p:cNvPr id="5" name="Picture 4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4F0FEFC1-7032-FEA0-B606-64B41742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149" y="2344613"/>
            <a:ext cx="4763701" cy="435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63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6808-653E-B12B-19CE-FF2AB186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Flagel et al.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EC44-BDF0-5050-7FCD-6D9E71DB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071"/>
          </a:xfrm>
        </p:spPr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to predict whether a genomic region is </a:t>
            </a:r>
            <a:r>
              <a:rPr lang="en-US" dirty="0" err="1"/>
              <a:t>introgressed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7D438-D27E-671D-9B5A-5EF1AC4C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2602739"/>
            <a:ext cx="10345565" cy="38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90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6808-653E-B12B-19CE-FF2AB186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Flagel et al.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EC44-BDF0-5050-7FCD-6D9E71DB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071"/>
          </a:xfrm>
        </p:spPr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to predict whether a genomic region is </a:t>
            </a:r>
            <a:r>
              <a:rPr lang="en-US" dirty="0" err="1"/>
              <a:t>introgressed</a:t>
            </a:r>
            <a:endParaRPr lang="en-US" b="1" dirty="0"/>
          </a:p>
        </p:txBody>
      </p:sp>
      <p:pic>
        <p:nvPicPr>
          <p:cNvPr id="5" name="Picture 4" descr="A comparison of a number of classes&#10;&#10;Description automatically generated">
            <a:extLst>
              <a:ext uri="{FF2B5EF4-FFF2-40B4-BE49-F238E27FC236}">
                <a16:creationId xmlns:a16="http://schemas.microsoft.com/office/drawing/2014/main" id="{AE837DAD-423A-0E50-00DC-299C1160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33" y="2470633"/>
            <a:ext cx="9270708" cy="37637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D55C9F-F1C0-B61B-300F-5BEB0678F842}"/>
              </a:ext>
            </a:extLst>
          </p:cNvPr>
          <p:cNvSpPr txBox="1">
            <a:spLocks/>
          </p:cNvSpPr>
          <p:nvPr/>
        </p:nvSpPr>
        <p:spPr>
          <a:xfrm>
            <a:off x="6227804" y="6359230"/>
            <a:ext cx="5511115" cy="5100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FILET: an </a:t>
            </a:r>
            <a:r>
              <a:rPr lang="en-US" b="1" dirty="0" err="1"/>
              <a:t>ExtraTrees</a:t>
            </a:r>
            <a:r>
              <a:rPr lang="en-US" b="1" dirty="0"/>
              <a:t> classifier (~RF)</a:t>
            </a:r>
          </a:p>
        </p:txBody>
      </p:sp>
    </p:spTree>
    <p:extLst>
      <p:ext uri="{BB962C8B-B14F-4D97-AF65-F5344CB8AC3E}">
        <p14:creationId xmlns:p14="http://schemas.microsoft.com/office/powerpoint/2010/main" val="1856698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6808-653E-B12B-19CE-FF2AB186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Flagel et al.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EC44-BDF0-5050-7FCD-6D9E71DB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071"/>
          </a:xfrm>
        </p:spPr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to infer the recombination rate</a:t>
            </a:r>
            <a:endParaRPr lang="en-US" b="1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17DBA1-EAA5-E70C-AE72-83EB1918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16" y="2470633"/>
            <a:ext cx="9677167" cy="42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9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6808-653E-B12B-19CE-FF2AB186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Flagel et al.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EC44-BDF0-5050-7FCD-6D9E71DB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071"/>
          </a:xfrm>
        </p:spPr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to infer the recombination rate</a:t>
            </a:r>
            <a:endParaRPr lang="en-US" b="1" dirty="0"/>
          </a:p>
        </p:txBody>
      </p:sp>
      <p:pic>
        <p:nvPicPr>
          <p:cNvPr id="5" name="Picture 4" descr="A comparison of a graph&#10;&#10;Description automatically generated">
            <a:extLst>
              <a:ext uri="{FF2B5EF4-FFF2-40B4-BE49-F238E27FC236}">
                <a16:creationId xmlns:a16="http://schemas.microsoft.com/office/drawing/2014/main" id="{96447B84-044E-8D12-7460-79BB1009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77" y="2502687"/>
            <a:ext cx="9214506" cy="40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67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6808-653E-B12B-19CE-FF2AB186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Flagel et al.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EC44-BDF0-5050-7FCD-6D9E71DB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071"/>
          </a:xfrm>
        </p:spPr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to detect selection</a:t>
            </a:r>
            <a:endParaRPr lang="en-US" b="1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B97F3B-8BC4-107E-F692-054867BC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0811"/>
            <a:ext cx="9864639" cy="43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25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6808-653E-B12B-19CE-FF2AB186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Flagel et al.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EC44-BDF0-5050-7FCD-6D9E71DB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071"/>
          </a:xfrm>
        </p:spPr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to detect selection</a:t>
            </a:r>
            <a:endParaRPr lang="en-US" b="1" dirty="0"/>
          </a:p>
        </p:txBody>
      </p:sp>
      <p:pic>
        <p:nvPicPr>
          <p:cNvPr id="5" name="Picture 4" descr="A comparison of a comparison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6080809-E2CB-48B0-AD0F-9B46272C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88" y="2470633"/>
            <a:ext cx="10525388" cy="400324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A9D58F-D96E-B4B7-1365-F3D829D4D0AA}"/>
              </a:ext>
            </a:extLst>
          </p:cNvPr>
          <p:cNvSpPr txBox="1">
            <a:spLocks/>
          </p:cNvSpPr>
          <p:nvPr/>
        </p:nvSpPr>
        <p:spPr>
          <a:xfrm>
            <a:off x="6536723" y="1825624"/>
            <a:ext cx="5511115" cy="510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S/HIC: </a:t>
            </a:r>
            <a:r>
              <a:rPr lang="en-US" b="1" dirty="0" err="1"/>
              <a:t>ExtraTrees</a:t>
            </a:r>
            <a:r>
              <a:rPr lang="en-US" b="1" dirty="0"/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2067078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7B74-59E3-4457-C1E4-33FEE507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Phylogenetics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691A-3B9E-BDF9-41C6-8B2FA98D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CNNs have also been used in phylogenetics</a:t>
            </a:r>
          </a:p>
          <a:p>
            <a:pPr lvl="1"/>
            <a:r>
              <a:rPr lang="en-US" dirty="0"/>
              <a:t>To infer tree topologies (i.e., relationships among species)</a:t>
            </a:r>
          </a:p>
          <a:p>
            <a:pPr lvl="1"/>
            <a:r>
              <a:rPr lang="en-US" dirty="0"/>
              <a:t>To infer branch lengths</a:t>
            </a:r>
          </a:p>
          <a:p>
            <a:pPr lvl="1"/>
            <a:r>
              <a:rPr lang="en-US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49211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D61B-9F47-F230-2019-5C40D4B0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52616"/>
          </a:xfrm>
        </p:spPr>
        <p:txBody>
          <a:bodyPr/>
          <a:lstStyle/>
          <a:p>
            <a:r>
              <a:rPr lang="en-US" dirty="0"/>
              <a:t>What if I want to classify images?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62086-F66C-AC3C-EE70-F369A839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5272" y="852617"/>
            <a:ext cx="9778126" cy="57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95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7B74-59E3-4457-C1E4-33FEE507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Phylogenetics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691A-3B9E-BDF9-41C6-8B2FA98D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To infer relationships among species (i.e., tree topologies)</a:t>
            </a:r>
            <a:endParaRPr lang="en-US" b="1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8FC3BD-3829-20E9-B32E-7223DD6A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39" y="2740141"/>
            <a:ext cx="10112746" cy="37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2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7B74-59E3-4457-C1E4-33FEE507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Phylogenetics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691A-3B9E-BDF9-41C6-8B2FA98D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To infer relationships among species (i.e., tree topologies)</a:t>
            </a:r>
            <a:endParaRPr lang="en-US" b="1" dirty="0"/>
          </a:p>
        </p:txBody>
      </p:sp>
      <p:pic>
        <p:nvPicPr>
          <p:cNvPr id="6" name="Picture 5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680E864-35AE-7637-43D2-C678E236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92" y="2413000"/>
            <a:ext cx="508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05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C12B-98B9-6F90-2357-5DBACF44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CNN for species identification</a:t>
            </a:r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5FE1BC61-8AE2-B8B5-6105-476866CBE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157" y="1050324"/>
            <a:ext cx="7031720" cy="544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D0F7E5-98BC-C2C5-8CDA-186A0D2B0B89}"/>
              </a:ext>
            </a:extLst>
          </p:cNvPr>
          <p:cNvSpPr txBox="1">
            <a:spLocks/>
          </p:cNvSpPr>
          <p:nvPr/>
        </p:nvSpPr>
        <p:spPr>
          <a:xfrm>
            <a:off x="10031896" y="6483280"/>
            <a:ext cx="2024270" cy="37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Little et al., 2020</a:t>
            </a:r>
          </a:p>
        </p:txBody>
      </p:sp>
    </p:spTree>
    <p:extLst>
      <p:ext uri="{BB962C8B-B14F-4D97-AF65-F5344CB8AC3E}">
        <p14:creationId xmlns:p14="http://schemas.microsoft.com/office/powerpoint/2010/main" val="316487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C12B-98B9-6F90-2357-5DBACF44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CNN for species identification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D0F7E5-98BC-C2C5-8CDA-186A0D2B0B89}"/>
              </a:ext>
            </a:extLst>
          </p:cNvPr>
          <p:cNvSpPr txBox="1">
            <a:spLocks/>
          </p:cNvSpPr>
          <p:nvPr/>
        </p:nvSpPr>
        <p:spPr>
          <a:xfrm>
            <a:off x="10031896" y="6483280"/>
            <a:ext cx="2024270" cy="37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Little et al., 2020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4815CF-B546-4F70-FF9D-2A94D168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7" y="1325563"/>
            <a:ext cx="9491562" cy="50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59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3681-8AC5-F3BB-AB5C-179B6149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tumor detection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09DD08-153F-0FE5-DBBD-01AA83A02A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56" y="1412042"/>
            <a:ext cx="6361044" cy="508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586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3681-8AC5-F3BB-AB5C-179B6149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tumor detection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09DD08-153F-0FE5-DBBD-01AA83A02A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56" y="1412042"/>
            <a:ext cx="6361044" cy="508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9464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3681-8AC5-F3BB-AB5C-179B6149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tumor detection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7CBFE1-9482-661F-9D0A-A339CA5F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424" y="1505336"/>
            <a:ext cx="7055582" cy="513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604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AE81-D857-A388-9E23-4C61422A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tumor detection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EC3AAC-6C28-0A73-F273-4872B6F54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21"/>
          <a:stretch/>
        </p:blipFill>
        <p:spPr bwMode="auto">
          <a:xfrm>
            <a:off x="1028185" y="2083658"/>
            <a:ext cx="4557069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466D68E-2E44-6E1A-0B22-95ADD89E4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261100" y="2045558"/>
            <a:ext cx="44069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59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7B74-59E3-4457-C1E4-33FEE507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691A-3B9E-BDF9-41C6-8B2FA98D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images directly as input.</a:t>
            </a:r>
          </a:p>
          <a:p>
            <a:r>
              <a:rPr lang="en-US" dirty="0"/>
              <a:t>Bypass the need to summarize data.</a:t>
            </a:r>
          </a:p>
          <a:p>
            <a:r>
              <a:rPr lang="en-US" dirty="0"/>
              <a:t>Have even more hyperparameters than a fully-connected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74969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D61B-9F47-F230-2019-5C40D4B0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52616"/>
          </a:xfrm>
        </p:spPr>
        <p:txBody>
          <a:bodyPr/>
          <a:lstStyle/>
          <a:p>
            <a:r>
              <a:rPr lang="en-US" dirty="0"/>
              <a:t>What if I want to classify images?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62086-F66C-AC3C-EE70-F369A839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5272" y="852617"/>
            <a:ext cx="9778126" cy="57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8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D61B-9F47-F230-2019-5C40D4B0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52616"/>
          </a:xfrm>
        </p:spPr>
        <p:txBody>
          <a:bodyPr/>
          <a:lstStyle/>
          <a:p>
            <a:r>
              <a:rPr lang="en-US" dirty="0"/>
              <a:t>What if I want to classify images?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62086-F66C-AC3C-EE70-F369A839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5272" y="852617"/>
            <a:ext cx="9778126" cy="57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9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C812-4AD7-FE4C-99B3-B1D27B4B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want to classify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8508A-B2D9-91B1-7FE4-D184BD525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 (CNNs) are designed to perform well on images by improving on fully connected layers in several ways, including: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Scalable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Robust to shifts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Take advantage of correlations between pixels</a:t>
            </a:r>
          </a:p>
        </p:txBody>
      </p:sp>
    </p:spTree>
    <p:extLst>
      <p:ext uri="{BB962C8B-B14F-4D97-AF65-F5344CB8AC3E}">
        <p14:creationId xmlns:p14="http://schemas.microsoft.com/office/powerpoint/2010/main" val="375338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103F9-A9F8-2584-13F0-D33062EB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E6C62-B984-326C-8049-B7E16025B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Motivation for CNNs</a:t>
            </a:r>
          </a:p>
          <a:p>
            <a:r>
              <a:rPr lang="en-US" b="1" dirty="0"/>
              <a:t>How do CNNs work?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Examples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Population genetics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Phylogenetics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Species Identification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Tumor Detection and Identification</a:t>
            </a:r>
          </a:p>
          <a:p>
            <a:pPr lvl="1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5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885</Words>
  <Application>Microsoft Macintosh PowerPoint</Application>
  <PresentationFormat>Widescreen</PresentationFormat>
  <Paragraphs>146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Aptos</vt:lpstr>
      <vt:lpstr>Aptos Display</vt:lpstr>
      <vt:lpstr>Arial</vt:lpstr>
      <vt:lpstr>Futura Medium</vt:lpstr>
      <vt:lpstr>Wingdings</vt:lpstr>
      <vt:lpstr>Office Theme</vt:lpstr>
      <vt:lpstr>Convolutional Neural Networks</vt:lpstr>
      <vt:lpstr>Outline</vt:lpstr>
      <vt:lpstr>Outline</vt:lpstr>
      <vt:lpstr>What if I want to classify images?</vt:lpstr>
      <vt:lpstr>What if I want to classify images?</vt:lpstr>
      <vt:lpstr>What if I want to classify images?</vt:lpstr>
      <vt:lpstr>What if I want to classify images?</vt:lpstr>
      <vt:lpstr>What if I want to classify images?</vt:lpstr>
      <vt:lpstr>Outline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How do CNNs work?</vt:lpstr>
      <vt:lpstr>Outline</vt:lpstr>
      <vt:lpstr>How do we use CNNs in population genetics?</vt:lpstr>
      <vt:lpstr>How do we use CNNs in population genetics?</vt:lpstr>
      <vt:lpstr>How do we use CNNs in population genetics?</vt:lpstr>
      <vt:lpstr>How do we use CNNs in population genetics?</vt:lpstr>
      <vt:lpstr>Examples from Flagel et al. 2019</vt:lpstr>
      <vt:lpstr>Examples from Flagel et al. 2019</vt:lpstr>
      <vt:lpstr>Examples from Flagel et al. 2019</vt:lpstr>
      <vt:lpstr>Examples from Flagel et al. 2019</vt:lpstr>
      <vt:lpstr>Examples from Flagel et al. 2019</vt:lpstr>
      <vt:lpstr>Examples from Flagel et al. 2019</vt:lpstr>
      <vt:lpstr>Examples from Flagel et al. 2019</vt:lpstr>
      <vt:lpstr>Examples from Flagel et al. 2019</vt:lpstr>
      <vt:lpstr>CNNs in Phylogenetics</vt:lpstr>
      <vt:lpstr>CNNs in Phylogenetics</vt:lpstr>
      <vt:lpstr>CNNs in Phylogenetics</vt:lpstr>
      <vt:lpstr>CNN for species identification</vt:lpstr>
      <vt:lpstr>CNN for species identification</vt:lpstr>
      <vt:lpstr>CNN for tumor detection</vt:lpstr>
      <vt:lpstr>CNN for tumor detection</vt:lpstr>
      <vt:lpstr>CNN for tumor detection</vt:lpstr>
      <vt:lpstr>CNN for tumor detection</vt:lpstr>
      <vt:lpstr>Convolutional 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Smith, Megan</dc:creator>
  <cp:lastModifiedBy>Smith, Megan</cp:lastModifiedBy>
  <cp:revision>8</cp:revision>
  <dcterms:created xsi:type="dcterms:W3CDTF">2024-03-05T20:51:34Z</dcterms:created>
  <dcterms:modified xsi:type="dcterms:W3CDTF">2024-03-07T19:24:45Z</dcterms:modified>
</cp:coreProperties>
</file>